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510" r:id="rId3"/>
    <p:sldId id="310" r:id="rId4"/>
    <p:sldId id="509" r:id="rId5"/>
    <p:sldId id="260" r:id="rId6"/>
    <p:sldId id="311" r:id="rId7"/>
    <p:sldId id="511" r:id="rId8"/>
    <p:sldId id="281" r:id="rId9"/>
    <p:sldId id="275" r:id="rId10"/>
    <p:sldId id="276" r:id="rId11"/>
    <p:sldId id="277" r:id="rId12"/>
    <p:sldId id="313" r:id="rId13"/>
    <p:sldId id="278" r:id="rId14"/>
    <p:sldId id="283" r:id="rId15"/>
    <p:sldId id="282" r:id="rId16"/>
    <p:sldId id="512" r:id="rId17"/>
    <p:sldId id="312" r:id="rId18"/>
    <p:sldId id="263" r:id="rId19"/>
    <p:sldId id="259" r:id="rId20"/>
    <p:sldId id="265" r:id="rId21"/>
    <p:sldId id="267" r:id="rId22"/>
    <p:sldId id="266" r:id="rId23"/>
    <p:sldId id="268" r:id="rId24"/>
    <p:sldId id="269" r:id="rId25"/>
    <p:sldId id="270" r:id="rId26"/>
    <p:sldId id="272" r:id="rId27"/>
    <p:sldId id="273" r:id="rId28"/>
    <p:sldId id="271" r:id="rId29"/>
    <p:sldId id="305" r:id="rId30"/>
    <p:sldId id="306" r:id="rId31"/>
    <p:sldId id="307" r:id="rId32"/>
    <p:sldId id="308" r:id="rId33"/>
    <p:sldId id="309" r:id="rId34"/>
    <p:sldId id="507" r:id="rId35"/>
    <p:sldId id="291" r:id="rId36"/>
    <p:sldId id="284" r:id="rId37"/>
    <p:sldId id="286" r:id="rId38"/>
    <p:sldId id="287" r:id="rId39"/>
    <p:sldId id="288" r:id="rId40"/>
    <p:sldId id="290" r:id="rId41"/>
    <p:sldId id="292" r:id="rId42"/>
    <p:sldId id="293" r:id="rId43"/>
    <p:sldId id="294" r:id="rId44"/>
    <p:sldId id="295" r:id="rId45"/>
    <p:sldId id="296" r:id="rId46"/>
    <p:sldId id="298" r:id="rId47"/>
    <p:sldId id="299" r:id="rId48"/>
    <p:sldId id="300" r:id="rId49"/>
    <p:sldId id="314" r:id="rId50"/>
    <p:sldId id="315" r:id="rId51"/>
    <p:sldId id="320" r:id="rId52"/>
    <p:sldId id="317" r:id="rId53"/>
    <p:sldId id="318" r:id="rId54"/>
    <p:sldId id="316" r:id="rId55"/>
    <p:sldId id="322" r:id="rId56"/>
    <p:sldId id="323" r:id="rId57"/>
    <p:sldId id="497" r:id="rId58"/>
    <p:sldId id="501" r:id="rId59"/>
    <p:sldId id="498" r:id="rId60"/>
    <p:sldId id="499" r:id="rId61"/>
    <p:sldId id="500" r:id="rId62"/>
    <p:sldId id="503" r:id="rId63"/>
    <p:sldId id="461" r:id="rId64"/>
    <p:sldId id="504" r:id="rId65"/>
    <p:sldId id="505" r:id="rId66"/>
    <p:sldId id="502" r:id="rId67"/>
    <p:sldId id="506" r:id="rId68"/>
    <p:sldId id="321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Unit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</a:t>
            </a:r>
            <a:r>
              <a:rPr lang="en-US" dirty="0"/>
              <a:t>6</a:t>
            </a:r>
            <a:r>
              <a:rPr lang="en-US"/>
              <a:t>143</a:t>
            </a:r>
            <a:r>
              <a:rPr lang="en-US" dirty="0"/>
              <a:t>:  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9455" b="66886"/>
          <a:stretch/>
        </p:blipFill>
        <p:spPr>
          <a:xfrm>
            <a:off x="889233" y="1755396"/>
            <a:ext cx="1360672" cy="130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2798-9271-4A28-9E24-4DE554F1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6" r="34577" b="68541"/>
          <a:stretch/>
        </p:blipFill>
        <p:spPr>
          <a:xfrm>
            <a:off x="2330131" y="1755396"/>
            <a:ext cx="1457386" cy="123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F28FC-07A8-45C9-8E89-D54C64443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9" r="-29" b="66596"/>
          <a:stretch/>
        </p:blipFill>
        <p:spPr>
          <a:xfrm>
            <a:off x="3924327" y="1787903"/>
            <a:ext cx="1415663" cy="131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9C759-828A-40E0-BBFC-96CE41D4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-3" b="-102"/>
          <a:stretch/>
        </p:blipFill>
        <p:spPr>
          <a:xfrm>
            <a:off x="884039" y="3229752"/>
            <a:ext cx="4455951" cy="261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46C6-D4B3-497B-AECD-D3F7408B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35656" b="32764"/>
          <a:stretch/>
        </p:blipFill>
        <p:spPr>
          <a:xfrm>
            <a:off x="884039" y="3229752"/>
            <a:ext cx="2867525" cy="1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cluster distance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of distances to cluster centers</a:t>
                </a:r>
              </a:p>
              <a:p>
                <a:r>
                  <a:rPr lang="en-US" dirty="0"/>
                  <a:t>Rewrite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sample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belongs to cluster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Nearest neighbor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Centroid update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cost function always decreases and eventually converges</a:t>
                </a:r>
              </a:p>
              <a:p>
                <a:r>
                  <a:rPr lang="en-US" dirty="0"/>
                  <a:t>But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 t="-2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BB40-1C37-47B3-A5FB-6634B62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DFCC-04E9-4176-9D31-8F8C18B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23CE-C5A0-45F3-B8BE-E123C1F6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01227"/>
            <a:ext cx="10525125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59E01-B1BF-4215-BED0-9CAA2AEE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3142497"/>
            <a:ext cx="42672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BF99-C9B6-408A-8DDE-01B9A6D4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D751-F2AE-48E9-8FB4-CBBE6620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clustering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</a:t>
            </a:r>
            <a:r>
              <a:rPr lang="en-US" dirty="0"/>
              <a:t> clustering and implement in python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TF-IDF matrix </a:t>
            </a:r>
            <a:r>
              <a:rPr lang="en-US" dirty="0"/>
              <a:t>representation of a corpus</a:t>
            </a:r>
          </a:p>
          <a:p>
            <a:r>
              <a:rPr lang="en-US" dirty="0"/>
              <a:t>Use the TF-IDF matrix for document classification</a:t>
            </a:r>
          </a:p>
          <a:p>
            <a:r>
              <a:rPr lang="en-US" dirty="0"/>
              <a:t>Pre-process the matrix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latent semantic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60AE-A0EB-4F6C-8D9B-C9207ADA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C450-2766-1F46-A969-225CE245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color quantization using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1688-CCAF-F846-965E-EE986419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6714-1BED-C549-BD68-2867ADFF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92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Document classification</a:t>
            </a:r>
          </a:p>
          <a:p>
            <a:pPr lvl="1"/>
            <a:r>
              <a:rPr lang="en-US" dirty="0"/>
              <a:t>Given: A large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corpus</a:t>
            </a:r>
            <a:r>
              <a:rPr lang="en-US" dirty="0"/>
              <a:t> of documents</a:t>
            </a:r>
          </a:p>
          <a:p>
            <a:pPr lvl="1"/>
            <a:r>
              <a:rPr lang="en-US" dirty="0"/>
              <a:t>Goal:  Automatically group similar documents</a:t>
            </a:r>
          </a:p>
          <a:p>
            <a:r>
              <a:rPr lang="en-US" dirty="0"/>
              <a:t>Example Google News</a:t>
            </a:r>
          </a:p>
          <a:p>
            <a:pPr lvl="1"/>
            <a:r>
              <a:rPr lang="en-US" dirty="0"/>
              <a:t>Find categories</a:t>
            </a:r>
          </a:p>
          <a:p>
            <a:pPr lvl="1"/>
            <a:r>
              <a:rPr lang="en-US" dirty="0"/>
              <a:t>Finds similar documents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detect clusters </a:t>
            </a:r>
            <a:r>
              <a:rPr lang="en-US" i="1" dirty="0"/>
              <a:t>automatically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Google News Testing &quot;Clusters&quot; Home Page">
            <a:extLst>
              <a:ext uri="{FF2B5EF4-FFF2-40B4-BE49-F238E27FC236}">
                <a16:creationId xmlns:a16="http://schemas.microsoft.com/office/drawing/2014/main" id="{7710A7B7-B790-4821-9802-A141317F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2" r="37407" b="25986"/>
          <a:stretch/>
        </p:blipFill>
        <p:spPr bwMode="auto">
          <a:xfrm>
            <a:off x="990205" y="1539277"/>
            <a:ext cx="5136275" cy="41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2E79C6-4E5F-4E4C-A91F-83F95C9A5FCC}"/>
              </a:ext>
            </a:extLst>
          </p:cNvPr>
          <p:cNvSpPr/>
          <p:nvPr/>
        </p:nvSpPr>
        <p:spPr>
          <a:xfrm>
            <a:off x="886408" y="1931437"/>
            <a:ext cx="942392" cy="1497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39BD7-3840-4392-9E2B-A9B8B8CEFC6C}"/>
              </a:ext>
            </a:extLst>
          </p:cNvPr>
          <p:cNvSpPr/>
          <p:nvPr/>
        </p:nvSpPr>
        <p:spPr>
          <a:xfrm>
            <a:off x="1932596" y="2911151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CE34D-E537-4577-9855-97436DCE49CE}"/>
              </a:ext>
            </a:extLst>
          </p:cNvPr>
          <p:cNvSpPr/>
          <p:nvPr/>
        </p:nvSpPr>
        <p:spPr>
          <a:xfrm>
            <a:off x="1969917" y="4583160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Posterior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169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56B3EE0-8255-B34C-B8BD-0810F39F67C5}"/>
              </a:ext>
            </a:extLst>
          </p:cNvPr>
          <p:cNvSpPr/>
          <p:nvPr/>
        </p:nvSpPr>
        <p:spPr>
          <a:xfrm>
            <a:off x="4434357" y="4929351"/>
            <a:ext cx="452954" cy="338821"/>
          </a:xfrm>
          <a:custGeom>
            <a:avLst/>
            <a:gdLst>
              <a:gd name="connsiteX0" fmla="*/ 473975 w 537037"/>
              <a:gd name="connsiteY0" fmla="*/ 409904 h 412394"/>
              <a:gd name="connsiteX1" fmla="*/ 347851 w 537037"/>
              <a:gd name="connsiteY1" fmla="*/ 388883 h 412394"/>
              <a:gd name="connsiteX2" fmla="*/ 316320 w 537037"/>
              <a:gd name="connsiteY2" fmla="*/ 367862 h 412394"/>
              <a:gd name="connsiteX3" fmla="*/ 253258 w 537037"/>
              <a:gd name="connsiteY3" fmla="*/ 346842 h 412394"/>
              <a:gd name="connsiteX4" fmla="*/ 221727 w 537037"/>
              <a:gd name="connsiteY4" fmla="*/ 336331 h 412394"/>
              <a:gd name="connsiteX5" fmla="*/ 179685 w 537037"/>
              <a:gd name="connsiteY5" fmla="*/ 315311 h 412394"/>
              <a:gd name="connsiteX6" fmla="*/ 148154 w 537037"/>
              <a:gd name="connsiteY6" fmla="*/ 294290 h 412394"/>
              <a:gd name="connsiteX7" fmla="*/ 116623 w 537037"/>
              <a:gd name="connsiteY7" fmla="*/ 283780 h 412394"/>
              <a:gd name="connsiteX8" fmla="*/ 53561 w 537037"/>
              <a:gd name="connsiteY8" fmla="*/ 241738 h 412394"/>
              <a:gd name="connsiteX9" fmla="*/ 22030 w 537037"/>
              <a:gd name="connsiteY9" fmla="*/ 178676 h 412394"/>
              <a:gd name="connsiteX10" fmla="*/ 11520 w 537037"/>
              <a:gd name="connsiteY10" fmla="*/ 63062 h 412394"/>
              <a:gd name="connsiteX11" fmla="*/ 74582 w 537037"/>
              <a:gd name="connsiteY11" fmla="*/ 31531 h 412394"/>
              <a:gd name="connsiteX12" fmla="*/ 179685 w 537037"/>
              <a:gd name="connsiteY12" fmla="*/ 0 h 412394"/>
              <a:gd name="connsiteX13" fmla="*/ 295299 w 537037"/>
              <a:gd name="connsiteY13" fmla="*/ 10511 h 412394"/>
              <a:gd name="connsiteX14" fmla="*/ 358361 w 537037"/>
              <a:gd name="connsiteY14" fmla="*/ 31531 h 412394"/>
              <a:gd name="connsiteX15" fmla="*/ 389892 w 537037"/>
              <a:gd name="connsiteY15" fmla="*/ 52552 h 412394"/>
              <a:gd name="connsiteX16" fmla="*/ 421423 w 537037"/>
              <a:gd name="connsiteY16" fmla="*/ 63062 h 412394"/>
              <a:gd name="connsiteX17" fmla="*/ 505506 w 537037"/>
              <a:gd name="connsiteY17" fmla="*/ 157655 h 412394"/>
              <a:gd name="connsiteX18" fmla="*/ 526527 w 537037"/>
              <a:gd name="connsiteY18" fmla="*/ 220718 h 412394"/>
              <a:gd name="connsiteX19" fmla="*/ 537037 w 537037"/>
              <a:gd name="connsiteY19" fmla="*/ 252249 h 412394"/>
              <a:gd name="connsiteX20" fmla="*/ 526527 w 537037"/>
              <a:gd name="connsiteY20" fmla="*/ 378373 h 412394"/>
              <a:gd name="connsiteX21" fmla="*/ 516016 w 537037"/>
              <a:gd name="connsiteY21" fmla="*/ 409904 h 412394"/>
              <a:gd name="connsiteX22" fmla="*/ 473975 w 537037"/>
              <a:gd name="connsiteY22" fmla="*/ 409904 h 4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7037" h="412394">
                <a:moveTo>
                  <a:pt x="473975" y="409904"/>
                </a:moveTo>
                <a:cubicBezTo>
                  <a:pt x="445947" y="406400"/>
                  <a:pt x="383065" y="406490"/>
                  <a:pt x="347851" y="388883"/>
                </a:cubicBezTo>
                <a:cubicBezTo>
                  <a:pt x="336553" y="383234"/>
                  <a:pt x="327863" y="372992"/>
                  <a:pt x="316320" y="367862"/>
                </a:cubicBezTo>
                <a:cubicBezTo>
                  <a:pt x="296072" y="358863"/>
                  <a:pt x="274279" y="353849"/>
                  <a:pt x="253258" y="346842"/>
                </a:cubicBezTo>
                <a:cubicBezTo>
                  <a:pt x="242748" y="343339"/>
                  <a:pt x="231636" y="341285"/>
                  <a:pt x="221727" y="336331"/>
                </a:cubicBezTo>
                <a:cubicBezTo>
                  <a:pt x="207713" y="329324"/>
                  <a:pt x="193289" y="323084"/>
                  <a:pt x="179685" y="315311"/>
                </a:cubicBezTo>
                <a:cubicBezTo>
                  <a:pt x="168717" y="309044"/>
                  <a:pt x="159452" y="299939"/>
                  <a:pt x="148154" y="294290"/>
                </a:cubicBezTo>
                <a:cubicBezTo>
                  <a:pt x="138245" y="289335"/>
                  <a:pt x="127133" y="287283"/>
                  <a:pt x="116623" y="283780"/>
                </a:cubicBezTo>
                <a:cubicBezTo>
                  <a:pt x="95602" y="269766"/>
                  <a:pt x="61550" y="265705"/>
                  <a:pt x="53561" y="241738"/>
                </a:cubicBezTo>
                <a:cubicBezTo>
                  <a:pt x="39057" y="198223"/>
                  <a:pt x="49196" y="219425"/>
                  <a:pt x="22030" y="178676"/>
                </a:cubicBezTo>
                <a:cubicBezTo>
                  <a:pt x="7968" y="136490"/>
                  <a:pt x="-13500" y="106847"/>
                  <a:pt x="11520" y="63062"/>
                </a:cubicBezTo>
                <a:cubicBezTo>
                  <a:pt x="23567" y="41980"/>
                  <a:pt x="56242" y="40701"/>
                  <a:pt x="74582" y="31531"/>
                </a:cubicBezTo>
                <a:cubicBezTo>
                  <a:pt x="151057" y="-6706"/>
                  <a:pt x="45890" y="19115"/>
                  <a:pt x="179685" y="0"/>
                </a:cubicBezTo>
                <a:cubicBezTo>
                  <a:pt x="218223" y="3504"/>
                  <a:pt x="257191" y="3786"/>
                  <a:pt x="295299" y="10511"/>
                </a:cubicBezTo>
                <a:cubicBezTo>
                  <a:pt x="317119" y="14362"/>
                  <a:pt x="358361" y="31531"/>
                  <a:pt x="358361" y="31531"/>
                </a:cubicBezTo>
                <a:cubicBezTo>
                  <a:pt x="368871" y="38538"/>
                  <a:pt x="378594" y="46903"/>
                  <a:pt x="389892" y="52552"/>
                </a:cubicBezTo>
                <a:cubicBezTo>
                  <a:pt x="399801" y="57507"/>
                  <a:pt x="412678" y="56260"/>
                  <a:pt x="421423" y="63062"/>
                </a:cubicBezTo>
                <a:cubicBezTo>
                  <a:pt x="471264" y="101827"/>
                  <a:pt x="477408" y="115509"/>
                  <a:pt x="505506" y="157655"/>
                </a:cubicBezTo>
                <a:lnTo>
                  <a:pt x="526527" y="220718"/>
                </a:lnTo>
                <a:lnTo>
                  <a:pt x="537037" y="252249"/>
                </a:lnTo>
                <a:cubicBezTo>
                  <a:pt x="533534" y="294290"/>
                  <a:pt x="532103" y="336556"/>
                  <a:pt x="526527" y="378373"/>
                </a:cubicBezTo>
                <a:cubicBezTo>
                  <a:pt x="525063" y="389355"/>
                  <a:pt x="526526" y="406401"/>
                  <a:pt x="516016" y="409904"/>
                </a:cubicBezTo>
                <a:cubicBezTo>
                  <a:pt x="506615" y="413037"/>
                  <a:pt x="502003" y="413408"/>
                  <a:pt x="473975" y="40990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  <a:r>
              <a:rPr lang="es-ES" dirty="0"/>
              <a:t>:  </a:t>
            </a:r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Color quantization using GMM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6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“Bad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1975" y="6312164"/>
            <a:ext cx="6158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8369" y="6314267"/>
            <a:ext cx="768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Visual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2338" y="6523892"/>
            <a:ext cx="605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2538" y="6166388"/>
            <a:ext cx="6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2599" y="6273224"/>
            <a:ext cx="55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2C48FE-0CFC-4185-9832-E3EC9A9E863C}"/>
              </a:ext>
            </a:extLst>
          </p:cNvPr>
          <p:cNvCxnSpPr/>
          <p:nvPr/>
        </p:nvCxnSpPr>
        <p:spPr>
          <a:xfrm flipV="1">
            <a:off x="7851913" y="1878496"/>
            <a:ext cx="0" cy="255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4A530B0-F361-4B4E-BD5A-C3ABF345C7ED}"/>
              </a:ext>
            </a:extLst>
          </p:cNvPr>
          <p:cNvSpPr/>
          <p:nvPr/>
        </p:nvSpPr>
        <p:spPr>
          <a:xfrm>
            <a:off x="8309113" y="2325757"/>
            <a:ext cx="63362" cy="69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54E55B-8959-4808-B010-58341E6DE141}"/>
              </a:ext>
            </a:extLst>
          </p:cNvPr>
          <p:cNvSpPr/>
          <p:nvPr/>
        </p:nvSpPr>
        <p:spPr>
          <a:xfrm>
            <a:off x="8461513" y="24781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78BFD-EF69-4E13-8DF6-D20D59B020F2}"/>
              </a:ext>
            </a:extLst>
          </p:cNvPr>
          <p:cNvSpPr/>
          <p:nvPr/>
        </p:nvSpPr>
        <p:spPr>
          <a:xfrm>
            <a:off x="8613913" y="26305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CA723-E7C5-4211-BDE1-F2A020BDE6ED}"/>
              </a:ext>
            </a:extLst>
          </p:cNvPr>
          <p:cNvSpPr/>
          <p:nvPr/>
        </p:nvSpPr>
        <p:spPr>
          <a:xfrm>
            <a:off x="8277432" y="25825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00B89D-0717-42FB-8C4D-94EE85B7BBB6}"/>
              </a:ext>
            </a:extLst>
          </p:cNvPr>
          <p:cNvSpPr/>
          <p:nvPr/>
        </p:nvSpPr>
        <p:spPr>
          <a:xfrm>
            <a:off x="8429832" y="27349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BD049F-3978-4266-9147-C3578666BC82}"/>
              </a:ext>
            </a:extLst>
          </p:cNvPr>
          <p:cNvSpPr/>
          <p:nvPr/>
        </p:nvSpPr>
        <p:spPr>
          <a:xfrm>
            <a:off x="8547652" y="2257877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B73A9-95A3-4F4F-AD4C-DC20AED9B3E2}"/>
              </a:ext>
            </a:extLst>
          </p:cNvPr>
          <p:cNvSpPr/>
          <p:nvPr/>
        </p:nvSpPr>
        <p:spPr>
          <a:xfrm>
            <a:off x="9408754" y="33950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6ACB86-EB2A-4F22-9D91-18AC990ABA58}"/>
              </a:ext>
            </a:extLst>
          </p:cNvPr>
          <p:cNvSpPr/>
          <p:nvPr/>
        </p:nvSpPr>
        <p:spPr>
          <a:xfrm>
            <a:off x="9551215" y="3462512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E6A359-F670-42E3-AFAA-92F10B6BC58A}"/>
              </a:ext>
            </a:extLst>
          </p:cNvPr>
          <p:cNvSpPr/>
          <p:nvPr/>
        </p:nvSpPr>
        <p:spPr>
          <a:xfrm>
            <a:off x="9377073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2E1C03-D17D-48E2-A74C-64AF1ABFCE75}"/>
              </a:ext>
            </a:extLst>
          </p:cNvPr>
          <p:cNvSpPr/>
          <p:nvPr/>
        </p:nvSpPr>
        <p:spPr>
          <a:xfrm>
            <a:off x="9529473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A232B-078C-4B19-AAC5-B1CDF172DE91}"/>
              </a:ext>
            </a:extLst>
          </p:cNvPr>
          <p:cNvSpPr/>
          <p:nvPr/>
        </p:nvSpPr>
        <p:spPr>
          <a:xfrm>
            <a:off x="9165038" y="3698426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D333E-0666-49F9-BFF5-4D412F83445F}"/>
              </a:ext>
            </a:extLst>
          </p:cNvPr>
          <p:cNvSpPr/>
          <p:nvPr/>
        </p:nvSpPr>
        <p:spPr>
          <a:xfrm>
            <a:off x="9159572" y="34712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F732E-E57E-4EC3-840B-208E3D30BA11}"/>
              </a:ext>
            </a:extLst>
          </p:cNvPr>
          <p:cNvSpPr/>
          <p:nvPr/>
        </p:nvSpPr>
        <p:spPr>
          <a:xfrm>
            <a:off x="8061670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1394DA-837B-47A8-9AA3-CF0D5B92C86D}"/>
              </a:ext>
            </a:extLst>
          </p:cNvPr>
          <p:cNvSpPr/>
          <p:nvPr/>
        </p:nvSpPr>
        <p:spPr>
          <a:xfrm>
            <a:off x="8214070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A40C91-4871-4570-9529-0AB818D9B022}"/>
              </a:ext>
            </a:extLst>
          </p:cNvPr>
          <p:cNvSpPr/>
          <p:nvPr/>
        </p:nvSpPr>
        <p:spPr>
          <a:xfrm>
            <a:off x="8201232" y="362134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2C6225-5993-4B47-BFDC-36019387664D}"/>
              </a:ext>
            </a:extLst>
          </p:cNvPr>
          <p:cNvSpPr/>
          <p:nvPr/>
        </p:nvSpPr>
        <p:spPr>
          <a:xfrm>
            <a:off x="8032992" y="38172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215F4-CB54-4978-B01A-C5E19B21B6EF}"/>
              </a:ext>
            </a:extLst>
          </p:cNvPr>
          <p:cNvSpPr/>
          <p:nvPr/>
        </p:nvSpPr>
        <p:spPr>
          <a:xfrm>
            <a:off x="8185392" y="39696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3C1505-BD65-48DF-9746-304168FA9167}"/>
              </a:ext>
            </a:extLst>
          </p:cNvPr>
          <p:cNvSpPr/>
          <p:nvPr/>
        </p:nvSpPr>
        <p:spPr>
          <a:xfrm>
            <a:off x="8309113" y="392352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312007-707A-4C9E-BF1C-E8271C475BF5}"/>
              </a:ext>
            </a:extLst>
          </p:cNvPr>
          <p:cNvCxnSpPr>
            <a:cxnSpLocks/>
          </p:cNvCxnSpPr>
          <p:nvPr/>
        </p:nvCxnSpPr>
        <p:spPr>
          <a:xfrm>
            <a:off x="7656444" y="4207565"/>
            <a:ext cx="2729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45DA05-8288-469B-A54B-D45F6BA77BB3}"/>
              </a:ext>
            </a:extLst>
          </p:cNvPr>
          <p:cNvGrpSpPr/>
          <p:nvPr/>
        </p:nvGrpSpPr>
        <p:grpSpPr>
          <a:xfrm>
            <a:off x="7822912" y="1899852"/>
            <a:ext cx="1852091" cy="2384660"/>
            <a:chOff x="7822912" y="1899852"/>
            <a:chExt cx="1852091" cy="238466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799E0B-A27F-41F2-9355-33EA23DCC597}"/>
                </a:ext>
              </a:extLst>
            </p:cNvPr>
            <p:cNvSpPr/>
            <p:nvPr/>
          </p:nvSpPr>
          <p:spPr>
            <a:xfrm>
              <a:off x="8065540" y="1899852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E8240F-1537-43D3-9BAA-6A2488884258}"/>
                </a:ext>
              </a:extLst>
            </p:cNvPr>
            <p:cNvSpPr/>
            <p:nvPr/>
          </p:nvSpPr>
          <p:spPr>
            <a:xfrm rot="2468233">
              <a:off x="8974096" y="3050824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D72658-6CEC-4435-A714-50C38CDFCEE3}"/>
                </a:ext>
              </a:extLst>
            </p:cNvPr>
            <p:cNvSpPr/>
            <p:nvPr/>
          </p:nvSpPr>
          <p:spPr>
            <a:xfrm rot="19473105">
              <a:off x="7822912" y="3229489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F6C20-EF48-45C3-B736-D33FC21D933D}"/>
              </a:ext>
            </a:extLst>
          </p:cNvPr>
          <p:cNvGrpSpPr/>
          <p:nvPr/>
        </p:nvGrpSpPr>
        <p:grpSpPr>
          <a:xfrm>
            <a:off x="7776324" y="1800396"/>
            <a:ext cx="2896992" cy="2854027"/>
            <a:chOff x="7776324" y="1800396"/>
            <a:chExt cx="2896992" cy="2854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/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/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/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03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Maybe hierarchical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Product categories</a:t>
            </a:r>
          </a:p>
          <a:p>
            <a:pPr lvl="1"/>
            <a:r>
              <a:rPr lang="en-US" dirty="0"/>
              <a:t>Gene activities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2050" name="Picture 2" descr="The Face of Supply Chain in 2025">
            <a:extLst>
              <a:ext uri="{FF2B5EF4-FFF2-40B4-BE49-F238E27FC236}">
                <a16:creationId xmlns:a16="http://schemas.microsoft.com/office/drawing/2014/main" id="{A3115179-E4CC-401B-94F1-EB4CAFE1E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r="1031" b="1"/>
          <a:stretch/>
        </p:blipFill>
        <p:spPr bwMode="auto">
          <a:xfrm>
            <a:off x="5523999" y="1971318"/>
            <a:ext cx="6014286" cy="3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cluster membership: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Step 2:  Update mean of each cluster: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B3697DD-0ADB-48DB-B541-5C9CF5A5050B}"/>
              </a:ext>
            </a:extLst>
          </p:cNvPr>
          <p:cNvGrpSpPr/>
          <p:nvPr/>
        </p:nvGrpSpPr>
        <p:grpSpPr>
          <a:xfrm>
            <a:off x="7656444" y="1878496"/>
            <a:ext cx="2729948" cy="2554356"/>
            <a:chOff x="7656444" y="1878496"/>
            <a:chExt cx="2729948" cy="255435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5B7A8F-A42F-4F77-8480-15C950139F21}"/>
                </a:ext>
              </a:extLst>
            </p:cNvPr>
            <p:cNvCxnSpPr/>
            <p:nvPr/>
          </p:nvCxnSpPr>
          <p:spPr>
            <a:xfrm flipV="1">
              <a:off x="7851913" y="1878496"/>
              <a:ext cx="0" cy="255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C8DC50-163F-44B8-85F5-BB0526E12074}"/>
                </a:ext>
              </a:extLst>
            </p:cNvPr>
            <p:cNvSpPr/>
            <p:nvPr/>
          </p:nvSpPr>
          <p:spPr>
            <a:xfrm>
              <a:off x="8309113" y="2325757"/>
              <a:ext cx="63362" cy="69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6EC4B-354C-4638-B84F-B2E2E98EE214}"/>
                </a:ext>
              </a:extLst>
            </p:cNvPr>
            <p:cNvSpPr/>
            <p:nvPr/>
          </p:nvSpPr>
          <p:spPr>
            <a:xfrm>
              <a:off x="8461513" y="24781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C9DB2-7E2A-4FF7-ACB2-4E9930E2A054}"/>
                </a:ext>
              </a:extLst>
            </p:cNvPr>
            <p:cNvSpPr/>
            <p:nvPr/>
          </p:nvSpPr>
          <p:spPr>
            <a:xfrm>
              <a:off x="8613913" y="26305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5CE5F-5A53-4561-970D-57664E50C6B3}"/>
                </a:ext>
              </a:extLst>
            </p:cNvPr>
            <p:cNvSpPr/>
            <p:nvPr/>
          </p:nvSpPr>
          <p:spPr>
            <a:xfrm>
              <a:off x="8277432" y="25825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546047-F00E-4A65-AADF-6D522D39CA88}"/>
                </a:ext>
              </a:extLst>
            </p:cNvPr>
            <p:cNvSpPr/>
            <p:nvPr/>
          </p:nvSpPr>
          <p:spPr>
            <a:xfrm>
              <a:off x="8429832" y="27349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5B2BB-3A82-4E75-99DF-89E03857D9C4}"/>
                </a:ext>
              </a:extLst>
            </p:cNvPr>
            <p:cNvSpPr/>
            <p:nvPr/>
          </p:nvSpPr>
          <p:spPr>
            <a:xfrm>
              <a:off x="8547652" y="2257877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E93AD5-4BE1-45A7-B532-6D7E1987162D}"/>
                </a:ext>
              </a:extLst>
            </p:cNvPr>
            <p:cNvSpPr/>
            <p:nvPr/>
          </p:nvSpPr>
          <p:spPr>
            <a:xfrm>
              <a:off x="9408754" y="33950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026583-A0BF-43A8-8877-11E2BBCE12AE}"/>
                </a:ext>
              </a:extLst>
            </p:cNvPr>
            <p:cNvSpPr/>
            <p:nvPr/>
          </p:nvSpPr>
          <p:spPr>
            <a:xfrm>
              <a:off x="9551215" y="3462512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5E9155-8D15-4F2F-9E66-236593EF2C42}"/>
                </a:ext>
              </a:extLst>
            </p:cNvPr>
            <p:cNvSpPr/>
            <p:nvPr/>
          </p:nvSpPr>
          <p:spPr>
            <a:xfrm>
              <a:off x="9377073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66A81B-10E6-4279-9220-B1FB7C8B41AA}"/>
                </a:ext>
              </a:extLst>
            </p:cNvPr>
            <p:cNvSpPr/>
            <p:nvPr/>
          </p:nvSpPr>
          <p:spPr>
            <a:xfrm>
              <a:off x="9529473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B3C73-6D2E-40AE-9466-BD7F8A75DEFE}"/>
                </a:ext>
              </a:extLst>
            </p:cNvPr>
            <p:cNvSpPr/>
            <p:nvPr/>
          </p:nvSpPr>
          <p:spPr>
            <a:xfrm>
              <a:off x="9165038" y="3698426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F53CB6-B3DB-4E0D-A31E-635AD61AF767}"/>
                </a:ext>
              </a:extLst>
            </p:cNvPr>
            <p:cNvSpPr/>
            <p:nvPr/>
          </p:nvSpPr>
          <p:spPr>
            <a:xfrm>
              <a:off x="9159572" y="34712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144CC8-0CEB-451F-84AA-02EF902BA09E}"/>
                </a:ext>
              </a:extLst>
            </p:cNvPr>
            <p:cNvSpPr/>
            <p:nvPr/>
          </p:nvSpPr>
          <p:spPr>
            <a:xfrm>
              <a:off x="8061670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1C6A40-C8B1-4926-8152-80450B8C701A}"/>
                </a:ext>
              </a:extLst>
            </p:cNvPr>
            <p:cNvSpPr/>
            <p:nvPr/>
          </p:nvSpPr>
          <p:spPr>
            <a:xfrm>
              <a:off x="8214070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C4B31-4519-4931-92DC-9DBD371E4368}"/>
                </a:ext>
              </a:extLst>
            </p:cNvPr>
            <p:cNvSpPr/>
            <p:nvPr/>
          </p:nvSpPr>
          <p:spPr>
            <a:xfrm>
              <a:off x="8201232" y="362134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1A75D1-7D7A-4521-941F-88A57836614A}"/>
                </a:ext>
              </a:extLst>
            </p:cNvPr>
            <p:cNvSpPr/>
            <p:nvPr/>
          </p:nvSpPr>
          <p:spPr>
            <a:xfrm>
              <a:off x="8032992" y="38172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C94C-1CC3-459B-94E7-B2D9F80A75CD}"/>
                </a:ext>
              </a:extLst>
            </p:cNvPr>
            <p:cNvSpPr/>
            <p:nvPr/>
          </p:nvSpPr>
          <p:spPr>
            <a:xfrm>
              <a:off x="8185392" y="39696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30CB7-4D80-4359-B671-C2AAA4287AB8}"/>
                </a:ext>
              </a:extLst>
            </p:cNvPr>
            <p:cNvSpPr/>
            <p:nvPr/>
          </p:nvSpPr>
          <p:spPr>
            <a:xfrm>
              <a:off x="8309113" y="392352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839738-DA1C-49DD-BF8A-81E0BB0C46E5}"/>
                </a:ext>
              </a:extLst>
            </p:cNvPr>
            <p:cNvCxnSpPr>
              <a:cxnSpLocks/>
            </p:cNvCxnSpPr>
            <p:nvPr/>
          </p:nvCxnSpPr>
          <p:spPr>
            <a:xfrm>
              <a:off x="7656444" y="4207565"/>
              <a:ext cx="2729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A42A80-E1C8-457A-8FDB-E15B7AE5783C}"/>
              </a:ext>
            </a:extLst>
          </p:cNvPr>
          <p:cNvGrpSpPr/>
          <p:nvPr/>
        </p:nvGrpSpPr>
        <p:grpSpPr>
          <a:xfrm>
            <a:off x="7794469" y="1781511"/>
            <a:ext cx="2896992" cy="2874516"/>
            <a:chOff x="7835816" y="1771988"/>
            <a:chExt cx="2896992" cy="287451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AAD784-2FF3-4E8E-BCAE-D01637D94685}"/>
                </a:ext>
              </a:extLst>
            </p:cNvPr>
            <p:cNvSpPr/>
            <p:nvPr/>
          </p:nvSpPr>
          <p:spPr>
            <a:xfrm>
              <a:off x="8125032" y="1891933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0F4A48-28B1-4962-8983-F55C3547B771}"/>
                </a:ext>
              </a:extLst>
            </p:cNvPr>
            <p:cNvSpPr/>
            <p:nvPr/>
          </p:nvSpPr>
          <p:spPr>
            <a:xfrm rot="2468233">
              <a:off x="9033588" y="3042905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C0A9C9-B8B8-49BC-900C-57A74F15B399}"/>
                </a:ext>
              </a:extLst>
            </p:cNvPr>
            <p:cNvSpPr/>
            <p:nvPr/>
          </p:nvSpPr>
          <p:spPr>
            <a:xfrm rot="19473105">
              <a:off x="7882404" y="3221570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/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/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/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A925BD-586B-4CD8-B93F-5B96980354EE}"/>
              </a:ext>
            </a:extLst>
          </p:cNvPr>
          <p:cNvGrpSpPr/>
          <p:nvPr/>
        </p:nvGrpSpPr>
        <p:grpSpPr>
          <a:xfrm>
            <a:off x="7960986" y="1931059"/>
            <a:ext cx="3366641" cy="2137156"/>
            <a:chOff x="7960986" y="1931059"/>
            <a:chExt cx="3366641" cy="21371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EB776B-6F6B-4BEE-9496-D20E2E5A8184}"/>
                </a:ext>
              </a:extLst>
            </p:cNvPr>
            <p:cNvSpPr txBox="1"/>
            <p:nvPr/>
          </p:nvSpPr>
          <p:spPr>
            <a:xfrm>
              <a:off x="8184756" y="2274768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53C00B-02ED-4092-9F71-9881738203DD}"/>
                </a:ext>
              </a:extLst>
            </p:cNvPr>
            <p:cNvSpPr txBox="1"/>
            <p:nvPr/>
          </p:nvSpPr>
          <p:spPr>
            <a:xfrm>
              <a:off x="9098470" y="338951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789CA-C528-4224-8E5B-A2893EB014CF}"/>
                </a:ext>
              </a:extLst>
            </p:cNvPr>
            <p:cNvSpPr txBox="1"/>
            <p:nvPr/>
          </p:nvSpPr>
          <p:spPr>
            <a:xfrm>
              <a:off x="7960986" y="3606550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/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19F84-797D-49D6-9783-E37787E9485A}"/>
                </a:ext>
              </a:extLst>
            </p:cNvPr>
            <p:cNvSpPr txBox="1"/>
            <p:nvPr/>
          </p:nvSpPr>
          <p:spPr>
            <a:xfrm>
              <a:off x="10546266" y="1931059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EB9750-7BA8-4F1F-BFF5-CD1CDC594152}"/>
                </a:ext>
              </a:extLst>
            </p:cNvPr>
            <p:cNvSpPr txBox="1"/>
            <p:nvPr/>
          </p:nvSpPr>
          <p:spPr>
            <a:xfrm>
              <a:off x="10555437" y="251245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94A716-8386-4CB8-81D0-FC59A1ECEF2E}"/>
                </a:ext>
              </a:extLst>
            </p:cNvPr>
            <p:cNvSpPr txBox="1"/>
            <p:nvPr/>
          </p:nvSpPr>
          <p:spPr>
            <a:xfrm>
              <a:off x="10546210" y="2255956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48221</TotalTime>
  <Words>2939</Words>
  <Application>Microsoft Macintosh PowerPoint</Application>
  <PresentationFormat>Widescreen</PresentationFormat>
  <Paragraphs>505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Calibri</vt:lpstr>
      <vt:lpstr>Cambria Math</vt:lpstr>
      <vt:lpstr>Wingdings</vt:lpstr>
      <vt:lpstr>Wingdings 2</vt:lpstr>
      <vt:lpstr>Retrospect</vt:lpstr>
      <vt:lpstr>Unit 12  Clustering, K-Means and EM</vt:lpstr>
      <vt:lpstr>Learning Objectives</vt:lpstr>
      <vt:lpstr>Outline</vt:lpstr>
      <vt:lpstr>Document Clustering</vt:lpstr>
      <vt:lpstr>This Unit:  UseNet Newsgroups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Initialization</vt:lpstr>
      <vt:lpstr>Distance measures</vt:lpstr>
      <vt:lpstr>In-Class Exercise</vt:lpstr>
      <vt:lpstr>Outline</vt:lpstr>
      <vt:lpstr>Loading the Data</vt:lpstr>
      <vt:lpstr>A Typical Newsgroup Post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Demo: color quantization using k-means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K-Means illustrated</vt:lpstr>
      <vt:lpstr>EM via sklearn</vt:lpstr>
      <vt:lpstr>Demo: Color quantization using GMM</vt:lpstr>
      <vt:lpstr>How to determine the number of clusters? 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700</cp:revision>
  <cp:lastPrinted>2017-11-28T14:11:33Z</cp:lastPrinted>
  <dcterms:created xsi:type="dcterms:W3CDTF">2015-03-22T11:15:32Z</dcterms:created>
  <dcterms:modified xsi:type="dcterms:W3CDTF">2021-04-08T13:35:07Z</dcterms:modified>
</cp:coreProperties>
</file>